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30"/>
  </p:notesMasterIdLst>
  <p:sldIdLst>
    <p:sldId id="256" r:id="rId2"/>
    <p:sldId id="257" r:id="rId3"/>
    <p:sldId id="258" r:id="rId4"/>
    <p:sldId id="285" r:id="rId5"/>
    <p:sldId id="284" r:id="rId6"/>
    <p:sldId id="283" r:id="rId7"/>
    <p:sldId id="259" r:id="rId8"/>
    <p:sldId id="260" r:id="rId9"/>
    <p:sldId id="286" r:id="rId10"/>
    <p:sldId id="287" r:id="rId11"/>
    <p:sldId id="280" r:id="rId12"/>
    <p:sldId id="263" r:id="rId13"/>
    <p:sldId id="270" r:id="rId14"/>
    <p:sldId id="272" r:id="rId15"/>
    <p:sldId id="274" r:id="rId16"/>
    <p:sldId id="271" r:id="rId17"/>
    <p:sldId id="276" r:id="rId18"/>
    <p:sldId id="275" r:id="rId19"/>
    <p:sldId id="264" r:id="rId20"/>
    <p:sldId id="265" r:id="rId21"/>
    <p:sldId id="281" r:id="rId22"/>
    <p:sldId id="277" r:id="rId23"/>
    <p:sldId id="278" r:id="rId24"/>
    <p:sldId id="282" r:id="rId25"/>
    <p:sldId id="279" r:id="rId26"/>
    <p:sldId id="268" r:id="rId27"/>
    <p:sldId id="261" r:id="rId28"/>
    <p:sldId id="262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">
          <p15:clr>
            <a:srgbClr val="A4A3A4"/>
          </p15:clr>
        </p15:guide>
        <p15:guide id="2" pos="426">
          <p15:clr>
            <a:srgbClr val="A4A3A4"/>
          </p15:clr>
        </p15:guide>
        <p15:guide id="3" pos="5538">
          <p15:clr>
            <a:srgbClr val="A4A3A4"/>
          </p15:clr>
        </p15:guide>
        <p15:guide id="4" pos="3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91" y="96"/>
      </p:cViewPr>
      <p:guideLst>
        <p:guide orient="horz" pos="170"/>
        <p:guide pos="426"/>
        <p:guide pos="5538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18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07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12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829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335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662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9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097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339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92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" name="Google Shape;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355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889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767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343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683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538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824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40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771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84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919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Opening Slide">
  <p:cSld name="1 Opening Slide">
    <p:bg>
      <p:bgPr>
        <a:solidFill>
          <a:srgbClr val="07408E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677866" y="1089621"/>
            <a:ext cx="8027984" cy="62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None/>
              <a:defRPr sz="4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77863" y="1728248"/>
            <a:ext cx="8027987" cy="7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866" y="4288760"/>
            <a:ext cx="3656009" cy="7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287551" y="270272"/>
            <a:ext cx="3423062" cy="33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1058361" y="12989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 only">
  <p:cSld name="2 Text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77866" y="2218699"/>
            <a:ext cx="4370400" cy="187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77866" y="1332788"/>
            <a:ext cx="8027985" cy="53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End Slide">
  <p:cSld name="7 End Slide">
    <p:bg>
      <p:bgPr>
        <a:solidFill>
          <a:srgbClr val="07408E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77863" y="1710928"/>
            <a:ext cx="8027987" cy="238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4199" y="278658"/>
            <a:ext cx="3127375" cy="61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A Multiple pictures">
  <p:cSld name="5A Multiple picture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5"/>
          <p:cNvSpPr>
            <a:spLocks noGrp="1"/>
          </p:cNvSpPr>
          <p:nvPr>
            <p:ph type="pic" idx="3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5"/>
          <p:cNvSpPr>
            <a:spLocks noGrp="1"/>
          </p:cNvSpPr>
          <p:nvPr>
            <p:ph type="pic" idx="4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686050" y="933946"/>
            <a:ext cx="309600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Multiple pictures">
  <p:cSld name="5B Multiple picture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5686050" y="933947"/>
            <a:ext cx="3096000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3"/>
          </p:nvPr>
        </p:nvSpPr>
        <p:spPr>
          <a:xfrm>
            <a:off x="5686050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4"/>
          </p:nvPr>
        </p:nvSpPr>
        <p:spPr>
          <a:xfrm>
            <a:off x="7342052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5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6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" name="Google Shape;39;p6"/>
          <p:cNvSpPr>
            <a:spLocks noGrp="1"/>
          </p:cNvSpPr>
          <p:nvPr>
            <p:ph type="pic" idx="7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A Full picture">
  <p:cSld name="6A Full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B Full picture">
  <p:cSld name="6B Full pictur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31618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4200" y="270272"/>
            <a:ext cx="3127375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9919969" y="1318761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727825" y="478750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28176" y="1016750"/>
            <a:ext cx="87129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THz Ryegrass Hydration Measurement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1170424" y="1801100"/>
            <a:ext cx="7540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16-April Report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032225" y="269875"/>
            <a:ext cx="2678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16, April 2024</a:t>
            </a:r>
            <a:endParaRPr/>
          </a:p>
        </p:txBody>
      </p:sp>
      <p:sp>
        <p:nvSpPr>
          <p:cNvPr id="54" name="Google Shape;54;p9"/>
          <p:cNvSpPr txBox="1"/>
          <p:nvPr/>
        </p:nvSpPr>
        <p:spPr>
          <a:xfrm>
            <a:off x="5788482" y="3751027"/>
            <a:ext cx="2994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Reporter: Jialu Xing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Supervisor: Dominik Vogt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2211D-51FE-E4B4-5324-D71AAC48B0C7}"/>
              </a:ext>
            </a:extLst>
          </p:cNvPr>
          <p:cNvSpPr txBox="1"/>
          <p:nvPr/>
        </p:nvSpPr>
        <p:spPr>
          <a:xfrm>
            <a:off x="4824425" y="3137373"/>
            <a:ext cx="39326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dH2O(</a:t>
            </a:r>
            <a:r>
              <a:rPr lang="en-US" dirty="0">
                <a:solidFill>
                  <a:srgbClr val="FF0000"/>
                </a:solidFill>
              </a:rPr>
              <a:t>0.013cm</a:t>
            </a:r>
            <a:r>
              <a:rPr lang="en-US" dirty="0"/>
              <a:t>) calculated using the right alpha is very close to cuvette water layer thickness(</a:t>
            </a:r>
            <a:r>
              <a:rPr lang="en-US" dirty="0">
                <a:solidFill>
                  <a:srgbClr val="FF0000"/>
                </a:solidFill>
              </a:rPr>
              <a:t>0.02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cm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1169E-EA5F-5538-DD13-FD4EB613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4" y="2077609"/>
            <a:ext cx="4319576" cy="10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2211D-51FE-E4B4-5324-D71AAC48B0C7}"/>
              </a:ext>
            </a:extLst>
          </p:cNvPr>
          <p:cNvSpPr txBox="1"/>
          <p:nvPr/>
        </p:nvSpPr>
        <p:spPr>
          <a:xfrm>
            <a:off x="967564" y="2846417"/>
            <a:ext cx="77367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Although the results do not match the coefficients found in the literature, the data we obtained has no negative value </a:t>
            </a:r>
            <a:r>
              <a:rPr lang="en-US" altLang="zh-CN" dirty="0"/>
              <a:t>and</a:t>
            </a:r>
            <a:r>
              <a:rPr lang="en-US" dirty="0"/>
              <a:t> exhibits a similar pattern across various measurements. </a:t>
            </a:r>
          </a:p>
          <a:p>
            <a:endParaRPr lang="en-US" dirty="0"/>
          </a:p>
          <a:p>
            <a:r>
              <a:rPr lang="en-US" dirty="0"/>
              <a:t>Our primary focus is on the variation in water content in plants, so we should proceed to the next experiment.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47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ED606-24E8-0A19-C151-88E11EBEE834}"/>
              </a:ext>
            </a:extLst>
          </p:cNvPr>
          <p:cNvSpPr txBox="1"/>
          <p:nvPr/>
        </p:nvSpPr>
        <p:spPr>
          <a:xfrm>
            <a:off x="796418" y="1405385"/>
            <a:ext cx="7477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expr aims to measure </a:t>
            </a:r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RWC</a:t>
            </a:r>
            <a:r>
              <a:rPr lang="en-US" altLang="zh-CN" dirty="0"/>
              <a:t> of a</a:t>
            </a:r>
            <a:r>
              <a:rPr lang="en-US" dirty="0"/>
              <a:t> single leaf with THz method and compare it to the standard technique(gravimetric method).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1F022-8FE8-95B2-CD46-AEA8E97D0E25}"/>
              </a:ext>
            </a:extLst>
          </p:cNvPr>
          <p:cNvSpPr txBox="1"/>
          <p:nvPr/>
        </p:nvSpPr>
        <p:spPr>
          <a:xfrm>
            <a:off x="2632862" y="928288"/>
            <a:ext cx="2470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RWC: relative water 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63B8DA-938C-B894-ECB5-A85288D7767E}"/>
              </a:ext>
            </a:extLst>
          </p:cNvPr>
          <p:cNvCxnSpPr>
            <a:cxnSpLocks/>
          </p:cNvCxnSpPr>
          <p:nvPr/>
        </p:nvCxnSpPr>
        <p:spPr>
          <a:xfrm flipV="1">
            <a:off x="3569116" y="1199963"/>
            <a:ext cx="0" cy="25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BC35E-F45E-51AA-20A3-704EDF691333}"/>
              </a:ext>
            </a:extLst>
          </p:cNvPr>
          <p:cNvSpPr txBox="1"/>
          <p:nvPr/>
        </p:nvSpPr>
        <p:spPr>
          <a:xfrm>
            <a:off x="1022554" y="2047287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dirty="0"/>
              <a:t>Gravimetric RWC: calculated through weight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3E3060-57AB-696B-A7B3-50D97DFA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87" y="2438728"/>
            <a:ext cx="4222955" cy="433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D77E47-F3DE-B629-B044-84F816201A36}"/>
              </a:ext>
            </a:extLst>
          </p:cNvPr>
          <p:cNvSpPr txBox="1"/>
          <p:nvPr/>
        </p:nvSpPr>
        <p:spPr>
          <a:xfrm>
            <a:off x="1022554" y="2956000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dirty="0"/>
              <a:t>THz RWC : calculated through THz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7CFCC2-6DF1-ECD3-E11B-D1324CF7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187" y="3309684"/>
            <a:ext cx="2521974" cy="6336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4D417D-629F-CAC6-6AD0-315D5181F2DA}"/>
              </a:ext>
            </a:extLst>
          </p:cNvPr>
          <p:cNvSpPr txBox="1"/>
          <p:nvPr/>
        </p:nvSpPr>
        <p:spPr>
          <a:xfrm>
            <a:off x="1022554" y="4155025"/>
            <a:ext cx="798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Ideally, The THz RWC result, and the Gravimetric THz RWC result should </a:t>
            </a:r>
            <a:r>
              <a:rPr lang="en-US" altLang="zh-CN" dirty="0"/>
              <a:t>show</a:t>
            </a:r>
            <a:r>
              <a:rPr lang="en-US" dirty="0"/>
              <a:t> a similar pattern.</a:t>
            </a:r>
          </a:p>
          <a:p>
            <a:r>
              <a:rPr lang="en-US" dirty="0"/>
              <a:t>We can then use THz method to measure RWC for plants.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A6D70-4BD3-8D0F-9E57-7B0F3503D788}"/>
              </a:ext>
            </a:extLst>
          </p:cNvPr>
          <p:cNvSpPr txBox="1"/>
          <p:nvPr/>
        </p:nvSpPr>
        <p:spPr>
          <a:xfrm>
            <a:off x="5314336" y="3456694"/>
            <a:ext cx="33899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dH2O = (log(I_ref / I_smp) +0.1*log(10) * 5.8) / 85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9319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E9A28-676E-84C5-B7B2-332D741F6925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Check if water in leaf can be distinguished from THz </a:t>
            </a:r>
            <a:r>
              <a:rPr lang="en-US" b="1" dirty="0" err="1"/>
              <a:t>img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EC028-3D8B-E66D-A1C4-E5A6B4DB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66" y="1778080"/>
            <a:ext cx="1696065" cy="170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AADAE-6F3F-EB2F-FE9B-CDA534C47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288" y="1778080"/>
            <a:ext cx="1718316" cy="1702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5C9298-C0E6-26BB-741B-3B62FE49A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877" y="1778081"/>
            <a:ext cx="1697757" cy="1702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21677-59E8-9F44-FFCA-FB2587224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201" y="1778080"/>
            <a:ext cx="1718317" cy="1703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D53394E-5946-2995-6A8C-6FC8E13B717E}"/>
              </a:ext>
            </a:extLst>
          </p:cNvPr>
          <p:cNvSpPr/>
          <p:nvPr/>
        </p:nvSpPr>
        <p:spPr>
          <a:xfrm>
            <a:off x="792482" y="1626488"/>
            <a:ext cx="3602537" cy="23506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C1DB9E-B9FF-83A1-38C4-097AFFFAF1C6}"/>
              </a:ext>
            </a:extLst>
          </p:cNvPr>
          <p:cNvSpPr/>
          <p:nvPr/>
        </p:nvSpPr>
        <p:spPr>
          <a:xfrm>
            <a:off x="4795365" y="1626487"/>
            <a:ext cx="3602537" cy="23506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5641E-7AF5-5E3E-70FB-BEFF288F0426}"/>
              </a:ext>
            </a:extLst>
          </p:cNvPr>
          <p:cNvSpPr txBox="1"/>
          <p:nvPr/>
        </p:nvSpPr>
        <p:spPr>
          <a:xfrm>
            <a:off x="1143733" y="3460893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empty THz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F13549-6FCD-1943-4866-E04ABE5E39CD}"/>
              </a:ext>
            </a:extLst>
          </p:cNvPr>
          <p:cNvSpPr txBox="1"/>
          <p:nvPr/>
        </p:nvSpPr>
        <p:spPr>
          <a:xfrm>
            <a:off x="2868467" y="3460893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leaf THz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0C8B73-4391-9409-4E61-3538ADBF7BA9}"/>
              </a:ext>
            </a:extLst>
          </p:cNvPr>
          <p:cNvSpPr txBox="1"/>
          <p:nvPr/>
        </p:nvSpPr>
        <p:spPr>
          <a:xfrm>
            <a:off x="5367819" y="3480930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real leaf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E508A-F247-E3C1-CB9F-6B6CDFAD503D}"/>
              </a:ext>
            </a:extLst>
          </p:cNvPr>
          <p:cNvSpPr txBox="1"/>
          <p:nvPr/>
        </p:nvSpPr>
        <p:spPr>
          <a:xfrm>
            <a:off x="6952012" y="3466802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real </a:t>
            </a:r>
            <a:r>
              <a:rPr lang="en-US" sz="1050" dirty="0" err="1"/>
              <a:t>leaf&amp;THz</a:t>
            </a:r>
            <a:r>
              <a:rPr lang="en-US" sz="1050" dirty="0"/>
              <a:t>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869885-ADAD-FB1F-9592-E1A6D7F935CB}"/>
              </a:ext>
            </a:extLst>
          </p:cNvPr>
          <p:cNvSpPr txBox="1"/>
          <p:nvPr/>
        </p:nvSpPr>
        <p:spPr>
          <a:xfrm>
            <a:off x="715603" y="4113490"/>
            <a:ext cx="798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is quite clear that the dry part of the leaf(yellow) is red and yellow, the watered part of the leaf is green and blue.</a:t>
            </a:r>
          </a:p>
        </p:txBody>
      </p:sp>
    </p:spTree>
    <p:extLst>
      <p:ext uri="{BB962C8B-B14F-4D97-AF65-F5344CB8AC3E}">
        <p14:creationId xmlns:p14="http://schemas.microsoft.com/office/powerpoint/2010/main" val="54281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62434-E893-C82C-A505-1F3F0CCBB43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Conduct experiment to get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4E741-7AC0-F621-35A2-A012BFE0E3A7}"/>
              </a:ext>
            </a:extLst>
          </p:cNvPr>
          <p:cNvSpPr txBox="1"/>
          <p:nvPr/>
        </p:nvSpPr>
        <p:spPr>
          <a:xfrm>
            <a:off x="334297" y="1700980"/>
            <a:ext cx="1602657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6D77C-C525-4854-9C88-DFF6B942884D}"/>
              </a:ext>
            </a:extLst>
          </p:cNvPr>
          <p:cNvSpPr txBox="1"/>
          <p:nvPr/>
        </p:nvSpPr>
        <p:spPr>
          <a:xfrm>
            <a:off x="2231921" y="1700981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DEDDC-A690-AFC2-5135-44A57FF14F81}"/>
              </a:ext>
            </a:extLst>
          </p:cNvPr>
          <p:cNvSpPr txBox="1"/>
          <p:nvPr/>
        </p:nvSpPr>
        <p:spPr>
          <a:xfrm>
            <a:off x="3780501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381CF-6E2A-311D-7A72-3E5ADE2726DC}"/>
              </a:ext>
            </a:extLst>
          </p:cNvPr>
          <p:cNvSpPr txBox="1"/>
          <p:nvPr/>
        </p:nvSpPr>
        <p:spPr>
          <a:xfrm>
            <a:off x="5624049" y="1516313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47F1AE-1C1D-EF50-1915-CA1FB912684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3695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EA5FC3-22C2-6003-99E5-D3A57394D7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8553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90C0E-769F-5616-C6D6-02C29EB1CBB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329082" y="1839479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FFB3FEC8-D70D-5A11-4C7E-B283F86D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1" y="2183895"/>
            <a:ext cx="1228727" cy="125059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EC494AF-B0D7-15CC-446D-FA1705C8A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" t="-1" r="7801" b="7634"/>
          <a:stretch/>
        </p:blipFill>
        <p:spPr>
          <a:xfrm>
            <a:off x="2133121" y="2054538"/>
            <a:ext cx="1430939" cy="208189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D695065-1566-DFB2-24E6-95A6EC570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42" t="3971" r="8687" b="10102"/>
          <a:stretch/>
        </p:blipFill>
        <p:spPr>
          <a:xfrm>
            <a:off x="3863846" y="2054538"/>
            <a:ext cx="1381889" cy="145895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C02D7467-AF09-1BC5-B558-0C7210435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049" y="2262539"/>
            <a:ext cx="1871107" cy="234389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AACDE55-B221-BFD7-BEE7-DB404BE54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123" y="3590052"/>
            <a:ext cx="1317754" cy="146863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DAD19B-40FC-FEE7-1824-FAD20DA4EF17}"/>
              </a:ext>
            </a:extLst>
          </p:cNvPr>
          <p:cNvSpPr txBox="1"/>
          <p:nvPr/>
        </p:nvSpPr>
        <p:spPr>
          <a:xfrm>
            <a:off x="3615807" y="1415585"/>
            <a:ext cx="1971369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Pixel value &amp; Attenuation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FB1C4-0314-DC67-96F8-86A5900FD976}"/>
              </a:ext>
            </a:extLst>
          </p:cNvPr>
          <p:cNvSpPr txBox="1"/>
          <p:nvPr/>
        </p:nvSpPr>
        <p:spPr>
          <a:xfrm>
            <a:off x="2563756" y="142958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</p:spTree>
    <p:extLst>
      <p:ext uri="{BB962C8B-B14F-4D97-AF65-F5344CB8AC3E}">
        <p14:creationId xmlns:p14="http://schemas.microsoft.com/office/powerpoint/2010/main" val="12370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3A337CF-D524-CF82-C4A6-262FDBE6F455}"/>
              </a:ext>
            </a:extLst>
          </p:cNvPr>
          <p:cNvSpPr/>
          <p:nvPr/>
        </p:nvSpPr>
        <p:spPr>
          <a:xfrm>
            <a:off x="1870584" y="2718620"/>
            <a:ext cx="5493777" cy="8849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62434-E893-C82C-A505-1F3F0CCBB43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Conduct experiment to get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4E741-7AC0-F621-35A2-A012BFE0E3A7}"/>
              </a:ext>
            </a:extLst>
          </p:cNvPr>
          <p:cNvSpPr txBox="1"/>
          <p:nvPr/>
        </p:nvSpPr>
        <p:spPr>
          <a:xfrm>
            <a:off x="334297" y="1700980"/>
            <a:ext cx="1602657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6D77C-C525-4854-9C88-DFF6B942884D}"/>
              </a:ext>
            </a:extLst>
          </p:cNvPr>
          <p:cNvSpPr txBox="1"/>
          <p:nvPr/>
        </p:nvSpPr>
        <p:spPr>
          <a:xfrm>
            <a:off x="2231921" y="1700981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DEDDC-A690-AFC2-5135-44A57FF14F81}"/>
              </a:ext>
            </a:extLst>
          </p:cNvPr>
          <p:cNvSpPr txBox="1"/>
          <p:nvPr/>
        </p:nvSpPr>
        <p:spPr>
          <a:xfrm>
            <a:off x="3780501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381CF-6E2A-311D-7A72-3E5ADE2726DC}"/>
              </a:ext>
            </a:extLst>
          </p:cNvPr>
          <p:cNvSpPr txBox="1"/>
          <p:nvPr/>
        </p:nvSpPr>
        <p:spPr>
          <a:xfrm>
            <a:off x="5624049" y="1516313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5506C-8842-4C8B-401F-BB3FE3805CBC}"/>
              </a:ext>
            </a:extLst>
          </p:cNvPr>
          <p:cNvSpPr txBox="1"/>
          <p:nvPr/>
        </p:nvSpPr>
        <p:spPr>
          <a:xfrm>
            <a:off x="2256501" y="3017232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9E94C-79D3-4C4B-1795-97F9B3329A29}"/>
              </a:ext>
            </a:extLst>
          </p:cNvPr>
          <p:cNvSpPr txBox="1"/>
          <p:nvPr/>
        </p:nvSpPr>
        <p:spPr>
          <a:xfrm>
            <a:off x="3805081" y="3017231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8F8D0-B23B-E6D9-AADF-C1C398BC9E59}"/>
              </a:ext>
            </a:extLst>
          </p:cNvPr>
          <p:cNvSpPr txBox="1"/>
          <p:nvPr/>
        </p:nvSpPr>
        <p:spPr>
          <a:xfrm>
            <a:off x="5648629" y="2832564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47F1AE-1C1D-EF50-1915-CA1FB912684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3695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EA5FC3-22C2-6003-99E5-D3A57394D7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8553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90C0E-769F-5616-C6D6-02C29EB1CBB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329082" y="1839479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FED42-3AEB-4429-CBC8-4AB4D476482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510114" y="3155731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DF2BCC-9C26-866B-6F62-A5159325D81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353662" y="315573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1C73E9BF-5763-EDD6-2E66-7226795933F6}"/>
              </a:ext>
            </a:extLst>
          </p:cNvPr>
          <p:cNvCxnSpPr>
            <a:cxnSpLocks/>
            <a:stCxn id="6" idx="3"/>
            <a:endCxn id="71" idx="1"/>
          </p:cNvCxnSpPr>
          <p:nvPr/>
        </p:nvCxnSpPr>
        <p:spPr>
          <a:xfrm flipH="1">
            <a:off x="1870584" y="1839479"/>
            <a:ext cx="5174227" cy="1321592"/>
          </a:xfrm>
          <a:prstGeom prst="bentConnector5">
            <a:avLst>
              <a:gd name="adj1" fmla="val -4418"/>
              <a:gd name="adj2" fmla="val 43627"/>
              <a:gd name="adj3" fmla="val 1044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18AE664-7C50-F117-6A8B-CBEC040FBB17}"/>
              </a:ext>
            </a:extLst>
          </p:cNvPr>
          <p:cNvSpPr txBox="1"/>
          <p:nvPr/>
        </p:nvSpPr>
        <p:spPr>
          <a:xfrm>
            <a:off x="7430728" y="2924896"/>
            <a:ext cx="148221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Repeat until the leaf dries up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4002632-6E22-F0B3-8DA5-6D5BDD7BF2BD}"/>
              </a:ext>
            </a:extLst>
          </p:cNvPr>
          <p:cNvSpPr txBox="1"/>
          <p:nvPr/>
        </p:nvSpPr>
        <p:spPr>
          <a:xfrm>
            <a:off x="2256501" y="4219559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F32D13-3746-7178-F496-F620E87D2B99}"/>
              </a:ext>
            </a:extLst>
          </p:cNvPr>
          <p:cNvSpPr txBox="1"/>
          <p:nvPr/>
        </p:nvSpPr>
        <p:spPr>
          <a:xfrm>
            <a:off x="3805081" y="4219558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CFB3EF-E7B0-DFFA-C8BA-DFFE3FBD84A2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510114" y="4358058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A6A0638-0865-1715-709B-8722AE14E418}"/>
              </a:ext>
            </a:extLst>
          </p:cNvPr>
          <p:cNvCxnSpPr>
            <a:cxnSpLocks/>
            <a:stCxn id="71" idx="2"/>
            <a:endCxn id="90" idx="1"/>
          </p:cNvCxnSpPr>
          <p:nvPr/>
        </p:nvCxnSpPr>
        <p:spPr>
          <a:xfrm rot="5400000">
            <a:off x="3059719" y="2800304"/>
            <a:ext cx="754537" cy="2360972"/>
          </a:xfrm>
          <a:prstGeom prst="bentConnector4">
            <a:avLst>
              <a:gd name="adj1" fmla="val 40822"/>
              <a:gd name="adj2" fmla="val 1261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463C2F3-06ED-6675-43B3-0B0DF1FDD989}"/>
              </a:ext>
            </a:extLst>
          </p:cNvPr>
          <p:cNvSpPr txBox="1"/>
          <p:nvPr/>
        </p:nvSpPr>
        <p:spPr>
          <a:xfrm>
            <a:off x="626804" y="3980790"/>
            <a:ext cx="106926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dries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55C7-F43E-FF6E-CF4B-566F9CEE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27" y="3711576"/>
            <a:ext cx="1220584" cy="126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D42F8-4C09-43F4-EE87-819FF7A0B376}"/>
              </a:ext>
            </a:extLst>
          </p:cNvPr>
          <p:cNvSpPr txBox="1"/>
          <p:nvPr/>
        </p:nvSpPr>
        <p:spPr>
          <a:xfrm>
            <a:off x="2563756" y="142958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AEBDC-AF39-6655-3A8F-0A086E96BB62}"/>
              </a:ext>
            </a:extLst>
          </p:cNvPr>
          <p:cNvSpPr txBox="1"/>
          <p:nvPr/>
        </p:nvSpPr>
        <p:spPr>
          <a:xfrm>
            <a:off x="2563756" y="2748452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07A13-7647-798C-5404-2A7E40BA6159}"/>
              </a:ext>
            </a:extLst>
          </p:cNvPr>
          <p:cNvSpPr txBox="1"/>
          <p:nvPr/>
        </p:nvSpPr>
        <p:spPr>
          <a:xfrm>
            <a:off x="2563756" y="3930602"/>
            <a:ext cx="48916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8AADF-A2B2-7F96-B3DB-D46830A32047}"/>
              </a:ext>
            </a:extLst>
          </p:cNvPr>
          <p:cNvSpPr txBox="1"/>
          <p:nvPr/>
        </p:nvSpPr>
        <p:spPr>
          <a:xfrm>
            <a:off x="3615807" y="1415585"/>
            <a:ext cx="1971369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Pixel value &amp; Attenuation</a:t>
            </a:r>
          </a:p>
        </p:txBody>
      </p:sp>
    </p:spTree>
    <p:extLst>
      <p:ext uri="{BB962C8B-B14F-4D97-AF65-F5344CB8AC3E}">
        <p14:creationId xmlns:p14="http://schemas.microsoft.com/office/powerpoint/2010/main" val="4493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3" grpId="0"/>
      <p:bldP spid="7" grpId="0"/>
      <p:bldP spid="12" grpId="0"/>
      <p:bldP spid="3" grpId="0" animBg="1"/>
      <p:bldP spid="4" grpId="0" animBg="1"/>
      <p:bldP spid="5" grpId="0" animBg="1"/>
      <p:bldP spid="6" grpId="0" animBg="1"/>
      <p:bldP spid="13" grpId="0" animBg="1"/>
      <p:bldP spid="14" grpId="0" animBg="1"/>
      <p:bldP spid="15" grpId="0" animBg="1"/>
      <p:bldP spid="87" grpId="0"/>
      <p:bldP spid="90" grpId="0" animBg="1"/>
      <p:bldP spid="91" grpId="0" animBg="1"/>
      <p:bldP spid="105" grpId="0"/>
      <p:bldP spid="9" grpId="0"/>
      <p:bldP spid="10" grpId="0"/>
      <p:bldP spid="11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FEC4E-7BEC-8C05-E49A-44868842A967}"/>
              </a:ext>
            </a:extLst>
          </p:cNvPr>
          <p:cNvSpPr txBox="1"/>
          <p:nvPr/>
        </p:nvSpPr>
        <p:spPr>
          <a:xfrm>
            <a:off x="909483" y="1396692"/>
            <a:ext cx="5417574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dirty="0"/>
              <a:t>Gravimetric RWC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EF137-34BD-D2CB-C803-12E72B62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32" y="1728143"/>
            <a:ext cx="4645251" cy="476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D2A14-705E-F930-3102-8DA4C2FDEA74}"/>
              </a:ext>
            </a:extLst>
          </p:cNvPr>
          <p:cNvSpPr txBox="1"/>
          <p:nvPr/>
        </p:nvSpPr>
        <p:spPr>
          <a:xfrm>
            <a:off x="1130710" y="2243993"/>
            <a:ext cx="55355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 – Wet weight (Wet groups leaves </a:t>
            </a:r>
            <a:r>
              <a:rPr lang="en-US" altLang="zh-CN" dirty="0"/>
              <a:t>data</a:t>
            </a:r>
            <a:r>
              <a:rPr lang="en-US" dirty="0"/>
              <a:t>) </a:t>
            </a:r>
          </a:p>
          <a:p>
            <a:r>
              <a:rPr lang="en-US" dirty="0"/>
              <a:t>TW –Turgid weight (First wet group leaf data, with the freshest leaf)</a:t>
            </a:r>
          </a:p>
          <a:p>
            <a:r>
              <a:rPr lang="en-US" dirty="0"/>
              <a:t>DW – Dry weight (Dry leaf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134C9-D457-18A2-7070-7409A1F24EB5}"/>
              </a:ext>
            </a:extLst>
          </p:cNvPr>
          <p:cNvSpPr txBox="1"/>
          <p:nvPr/>
        </p:nvSpPr>
        <p:spPr>
          <a:xfrm>
            <a:off x="983225" y="3107686"/>
            <a:ext cx="5417574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dirty="0"/>
              <a:t>THz RWC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4596D-4AC2-565D-3117-444CBAD2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104" y="3387235"/>
            <a:ext cx="2774171" cy="696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749B1-6C20-613E-7C36-A44579FDC1CB}"/>
              </a:ext>
            </a:extLst>
          </p:cNvPr>
          <p:cNvSpPr txBox="1"/>
          <p:nvPr/>
        </p:nvSpPr>
        <p:spPr>
          <a:xfrm>
            <a:off x="1130710" y="4105166"/>
            <a:ext cx="3559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d_curr</a:t>
            </a:r>
            <a:r>
              <a:rPr lang="en-US" dirty="0"/>
              <a:t> - Current water layer thickness</a:t>
            </a:r>
          </a:p>
          <a:p>
            <a:r>
              <a:rPr lang="en-US" dirty="0" err="1"/>
              <a:t>d_curr</a:t>
            </a:r>
            <a:r>
              <a:rPr lang="en-US" dirty="0"/>
              <a:t> - Saturated water layer thickness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810B-8497-D5F8-35AE-6AEF3ADB02E7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Calculate RWC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151FE-F41A-7994-FF8F-43D94701810A}"/>
              </a:ext>
            </a:extLst>
          </p:cNvPr>
          <p:cNvSpPr txBox="1"/>
          <p:nvPr/>
        </p:nvSpPr>
        <p:spPr>
          <a:xfrm>
            <a:off x="5314336" y="3456694"/>
            <a:ext cx="4203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dH2O = (log(I_ref / I_smp) +0.1*log(10) * 5.8) / 85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36D54-CA30-D1F9-5D59-585D222B9E60}"/>
              </a:ext>
            </a:extLst>
          </p:cNvPr>
          <p:cNvSpPr txBox="1"/>
          <p:nvPr/>
        </p:nvSpPr>
        <p:spPr>
          <a:xfrm>
            <a:off x="5475669" y="3678962"/>
            <a:ext cx="28759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Wet group ~ Sample group</a:t>
            </a:r>
          </a:p>
          <a:p>
            <a:r>
              <a:rPr lang="en-US" sz="1100" dirty="0"/>
              <a:t>Dry group ~ Reference group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51EE0E8-A153-FBFE-CDF1-A3E36ABA7838}"/>
              </a:ext>
            </a:extLst>
          </p:cNvPr>
          <p:cNvSpPr/>
          <p:nvPr/>
        </p:nvSpPr>
        <p:spPr>
          <a:xfrm>
            <a:off x="5245510" y="3278309"/>
            <a:ext cx="58994" cy="929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64C0FD4-B97E-6724-454E-401B5B0D2D9F}"/>
              </a:ext>
            </a:extLst>
          </p:cNvPr>
          <p:cNvSpPr/>
          <p:nvPr/>
        </p:nvSpPr>
        <p:spPr>
          <a:xfrm rot="10800000">
            <a:off x="8583562" y="3278309"/>
            <a:ext cx="58994" cy="929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D4F-8FF3-1D6A-D15B-34612B8932F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48FEB-6668-1D4E-0977-BA252EAE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43" y="1481709"/>
            <a:ext cx="5968001" cy="27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D4F-8FF3-1D6A-D15B-34612B8932F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FB9B2-10EF-9340-13B1-A527808C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72" y="1504153"/>
            <a:ext cx="5953431" cy="27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83B04-F092-295B-71B8-7117064A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00" y="1592011"/>
            <a:ext cx="2470336" cy="2740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9E365-7738-EB10-44CC-8F4317E2F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179" y="1784882"/>
            <a:ext cx="4700790" cy="2355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</p:spTree>
    <p:extLst>
      <p:ext uri="{BB962C8B-B14F-4D97-AF65-F5344CB8AC3E}">
        <p14:creationId xmlns:p14="http://schemas.microsoft.com/office/powerpoint/2010/main" val="382518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Overall Progress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51330C-2046-215C-636D-7D960070D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43" y="1673942"/>
            <a:ext cx="47339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DA014C-AFA6-38BE-948D-469BA5D36B6E}"/>
              </a:ext>
            </a:extLst>
          </p:cNvPr>
          <p:cNvSpPr txBox="1"/>
          <p:nvPr/>
        </p:nvSpPr>
        <p:spPr>
          <a:xfrm>
            <a:off x="194263" y="1129423"/>
            <a:ext cx="5759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data issue still exist, but we can move on with </a:t>
            </a:r>
            <a:r>
              <a:rPr lang="en-US" altLang="zh-CN" dirty="0"/>
              <a:t>a</a:t>
            </a:r>
            <a:r>
              <a:rPr lang="en-US" dirty="0"/>
              <a:t> current approach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0D68B89-0424-FCB0-4064-D7C62E3E0153}"/>
              </a:ext>
            </a:extLst>
          </p:cNvPr>
          <p:cNvCxnSpPr>
            <a:cxnSpLocks/>
          </p:cNvCxnSpPr>
          <p:nvPr/>
        </p:nvCxnSpPr>
        <p:spPr>
          <a:xfrm rot="10800000">
            <a:off x="1084522" y="1507925"/>
            <a:ext cx="1372727" cy="473173"/>
          </a:xfrm>
          <a:prstGeom prst="bentConnector3">
            <a:avLst>
              <a:gd name="adj1" fmla="val 1003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EA58A51-9441-272E-2EAC-5E40499E67A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254257" y="3082413"/>
            <a:ext cx="819357" cy="793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F0ED95-9D10-8CF4-F9BC-8ABFFC3543FF}"/>
              </a:ext>
            </a:extLst>
          </p:cNvPr>
          <p:cNvSpPr txBox="1"/>
          <p:nvPr/>
        </p:nvSpPr>
        <p:spPr>
          <a:xfrm>
            <a:off x="7191168" y="3876369"/>
            <a:ext cx="1764891" cy="31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experiment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5" name="AutoShape 2" descr="IMG_5402">
            <a:extLst>
              <a:ext uri="{FF2B5EF4-FFF2-40B4-BE49-F238E27FC236}">
                <a16:creationId xmlns:a16="http://schemas.microsoft.com/office/drawing/2014/main" id="{7725652D-9181-3309-1EBD-8E3B25F432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6" name="AutoShape 4" descr="IMG_5402">
            <a:extLst>
              <a:ext uri="{FF2B5EF4-FFF2-40B4-BE49-F238E27FC236}">
                <a16:creationId xmlns:a16="http://schemas.microsoft.com/office/drawing/2014/main" id="{71D6F4E0-307E-79CD-AFC5-BECB242737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3BC36-CFA1-FF9F-4BBC-100F9A20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079" y="1465264"/>
            <a:ext cx="2271823" cy="236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6131E-90BF-F902-70AB-438DDE248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95" y="1460449"/>
            <a:ext cx="2133753" cy="236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C7EAA4-531C-786B-D9BF-6091F7BA5424}"/>
              </a:ext>
            </a:extLst>
          </p:cNvPr>
          <p:cNvSpPr txBox="1"/>
          <p:nvPr/>
        </p:nvSpPr>
        <p:spPr>
          <a:xfrm>
            <a:off x="1037895" y="1076860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Wet plant ~ Sample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F4117-958B-6F40-F6D1-466F4D073A52}"/>
              </a:ext>
            </a:extLst>
          </p:cNvPr>
          <p:cNvSpPr txBox="1"/>
          <p:nvPr/>
        </p:nvSpPr>
        <p:spPr>
          <a:xfrm>
            <a:off x="3969600" y="1076860"/>
            <a:ext cx="2728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Dry plant ~ Reference group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B27D8-380E-29D0-AAF7-741B84F1AC80}"/>
              </a:ext>
            </a:extLst>
          </p:cNvPr>
          <p:cNvSpPr txBox="1"/>
          <p:nvPr/>
        </p:nvSpPr>
        <p:spPr>
          <a:xfrm>
            <a:off x="1037893" y="4066640"/>
            <a:ext cx="79253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Drying method: Naturally dehydrate and take one THz scan daily for each plant.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Weighting method: Cut off some leaves from each plant and measure their current weight, fully wet weight and fully dry weights to calculate the gravimetric RWC.</a:t>
            </a:r>
          </a:p>
        </p:txBody>
      </p:sp>
    </p:spTree>
    <p:extLst>
      <p:ext uri="{BB962C8B-B14F-4D97-AF65-F5344CB8AC3E}">
        <p14:creationId xmlns:p14="http://schemas.microsoft.com/office/powerpoint/2010/main" val="84189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E07C0-871F-C4AE-31E1-285C04E97CA8}"/>
              </a:ext>
            </a:extLst>
          </p:cNvPr>
          <p:cNvSpPr txBox="1"/>
          <p:nvPr/>
        </p:nvSpPr>
        <p:spPr>
          <a:xfrm>
            <a:off x="452393" y="1613202"/>
            <a:ext cx="1420762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with around 80% RWC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8687F-9C67-DFF7-CC85-C01631C372A4}"/>
              </a:ext>
            </a:extLst>
          </p:cNvPr>
          <p:cNvSpPr txBox="1"/>
          <p:nvPr/>
        </p:nvSpPr>
        <p:spPr>
          <a:xfrm>
            <a:off x="2272336" y="2517617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B0532-DB73-A0A6-38BD-9651485A549D}"/>
              </a:ext>
            </a:extLst>
          </p:cNvPr>
          <p:cNvSpPr txBox="1"/>
          <p:nvPr/>
        </p:nvSpPr>
        <p:spPr>
          <a:xfrm>
            <a:off x="4227069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DEB06-23E9-1CB9-EE4C-A520D949979A}"/>
              </a:ext>
            </a:extLst>
          </p:cNvPr>
          <p:cNvSpPr txBox="1"/>
          <p:nvPr/>
        </p:nvSpPr>
        <p:spPr>
          <a:xfrm>
            <a:off x="7192220" y="1977979"/>
            <a:ext cx="1765579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Leave for one day to de-hydrate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51E35B-F9D1-C082-5EE2-A734A80004DE}"/>
              </a:ext>
            </a:extLst>
          </p:cNvPr>
          <p:cNvCxnSpPr>
            <a:cxnSpLocks/>
            <a:stCxn id="3" idx="3"/>
            <a:endCxn id="100" idx="1"/>
          </p:cNvCxnSpPr>
          <p:nvPr/>
        </p:nvCxnSpPr>
        <p:spPr>
          <a:xfrm>
            <a:off x="1873155" y="1844035"/>
            <a:ext cx="31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91CF2-D59F-5A52-0727-32AA72C107A2}"/>
              </a:ext>
            </a:extLst>
          </p:cNvPr>
          <p:cNvCxnSpPr>
            <a:cxnSpLocks/>
            <a:stCxn id="100" idx="2"/>
            <a:endCxn id="7" idx="0"/>
          </p:cNvCxnSpPr>
          <p:nvPr/>
        </p:nvCxnSpPr>
        <p:spPr>
          <a:xfrm>
            <a:off x="2899142" y="2074867"/>
            <a:ext cx="1" cy="44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07DA57-0587-6C4D-80DC-CB56DE17CBB9}"/>
              </a:ext>
            </a:extLst>
          </p:cNvPr>
          <p:cNvSpPr txBox="1"/>
          <p:nvPr/>
        </p:nvSpPr>
        <p:spPr>
          <a:xfrm>
            <a:off x="3780501" y="3044227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fully hydrated leaf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FA74EE5-0A73-3F8E-B6A3-2BAE5806F217}"/>
              </a:ext>
            </a:extLst>
          </p:cNvPr>
          <p:cNvCxnSpPr>
            <a:cxnSpLocks/>
            <a:stCxn id="7" idx="2"/>
            <a:endCxn id="39" idx="1"/>
          </p:cNvCxnSpPr>
          <p:nvPr/>
        </p:nvCxnSpPr>
        <p:spPr>
          <a:xfrm rot="16200000" flipH="1">
            <a:off x="3099600" y="2594159"/>
            <a:ext cx="480444" cy="881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055665-CC51-6B08-FC87-5ECF5221CAF8}"/>
              </a:ext>
            </a:extLst>
          </p:cNvPr>
          <p:cNvSpPr txBox="1"/>
          <p:nvPr/>
        </p:nvSpPr>
        <p:spPr>
          <a:xfrm>
            <a:off x="1303000" y="2909546"/>
            <a:ext cx="201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  <a:endParaRPr lang="en-NZ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60E83A-42DD-59CC-5A5D-FE90B3EF8EF7}"/>
              </a:ext>
            </a:extLst>
          </p:cNvPr>
          <p:cNvSpPr txBox="1"/>
          <p:nvPr/>
        </p:nvSpPr>
        <p:spPr>
          <a:xfrm>
            <a:off x="3780501" y="4174821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dry leaf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F68FB2-2625-5CA4-F979-E54EF55D1CA9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>
            <a:off x="4407308" y="3505892"/>
            <a:ext cx="0" cy="66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D666A7-466D-5C7A-46BD-E2225CB2433F}"/>
              </a:ext>
            </a:extLst>
          </p:cNvPr>
          <p:cNvSpPr txBox="1"/>
          <p:nvPr/>
        </p:nvSpPr>
        <p:spPr>
          <a:xfrm>
            <a:off x="2625838" y="3666989"/>
            <a:ext cx="1946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de-hydrate the leaf</a:t>
            </a:r>
            <a:endParaRPr lang="en-NZ" sz="1200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6E02C04-C413-76F3-4C53-72DDAC6966D1}"/>
              </a:ext>
            </a:extLst>
          </p:cNvPr>
          <p:cNvCxnSpPr>
            <a:cxnSpLocks/>
            <a:stCxn id="14" idx="0"/>
            <a:endCxn id="100" idx="0"/>
          </p:cNvCxnSpPr>
          <p:nvPr/>
        </p:nvCxnSpPr>
        <p:spPr>
          <a:xfrm rot="16200000" flipV="1">
            <a:off x="5304688" y="-792343"/>
            <a:ext cx="364777" cy="5175868"/>
          </a:xfrm>
          <a:prstGeom prst="bentConnector3">
            <a:avLst>
              <a:gd name="adj1" fmla="val 2034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65811E-8A8A-38B9-2C25-3D09DA7F03D2}"/>
              </a:ext>
            </a:extLst>
          </p:cNvPr>
          <p:cNvSpPr txBox="1"/>
          <p:nvPr/>
        </p:nvSpPr>
        <p:spPr>
          <a:xfrm>
            <a:off x="4635200" y="958212"/>
            <a:ext cx="196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Repeat until plants dry up</a:t>
            </a:r>
            <a:endParaRPr lang="en-NZ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4B9A95-9F9E-424C-4ECA-B75CD1DC9AB6}"/>
              </a:ext>
            </a:extLst>
          </p:cNvPr>
          <p:cNvSpPr txBox="1"/>
          <p:nvPr/>
        </p:nvSpPr>
        <p:spPr>
          <a:xfrm>
            <a:off x="3525949" y="2522171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AC68EF-FA30-28E9-7B79-76E7E956ECA3}"/>
              </a:ext>
            </a:extLst>
          </p:cNvPr>
          <p:cNvSpPr txBox="1"/>
          <p:nvPr/>
        </p:nvSpPr>
        <p:spPr>
          <a:xfrm>
            <a:off x="5041482" y="313421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93C797-9309-6D50-B5C9-747FFE3FBE4A}"/>
              </a:ext>
            </a:extLst>
          </p:cNvPr>
          <p:cNvSpPr txBox="1"/>
          <p:nvPr/>
        </p:nvSpPr>
        <p:spPr>
          <a:xfrm>
            <a:off x="5041482" y="4283678"/>
            <a:ext cx="44245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EF91DD-EBE3-83ED-E7C7-2E91E6ABD85E}"/>
              </a:ext>
            </a:extLst>
          </p:cNvPr>
          <p:cNvCxnSpPr>
            <a:cxnSpLocks/>
            <a:stCxn id="100" idx="3"/>
            <a:endCxn id="8" idx="1"/>
          </p:cNvCxnSpPr>
          <p:nvPr/>
        </p:nvCxnSpPr>
        <p:spPr>
          <a:xfrm flipV="1">
            <a:off x="3605780" y="1839480"/>
            <a:ext cx="621289" cy="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FD7A6D8-4252-0F63-A57D-A6448CB83A8E}"/>
              </a:ext>
            </a:extLst>
          </p:cNvPr>
          <p:cNvSpPr txBox="1"/>
          <p:nvPr/>
        </p:nvSpPr>
        <p:spPr>
          <a:xfrm>
            <a:off x="2192504" y="1613202"/>
            <a:ext cx="1413276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Cut some leaf from the plant</a:t>
            </a:r>
            <a:endParaRPr lang="en-NZ" sz="1200" dirty="0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509562C-88A3-2B91-04C7-5E7CC0F93009}"/>
              </a:ext>
            </a:extLst>
          </p:cNvPr>
          <p:cNvCxnSpPr>
            <a:cxnSpLocks/>
            <a:stCxn id="46" idx="2"/>
            <a:endCxn id="115" idx="2"/>
          </p:cNvCxnSpPr>
          <p:nvPr/>
        </p:nvCxnSpPr>
        <p:spPr>
          <a:xfrm rot="5400000" flipH="1" flipV="1">
            <a:off x="4905046" y="3065548"/>
            <a:ext cx="1073199" cy="2068677"/>
          </a:xfrm>
          <a:prstGeom prst="bentConnector3">
            <a:avLst>
              <a:gd name="adj1" fmla="val -213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A6D90C4-4E72-7EDE-A85C-1C5AA2A26BE6}"/>
              </a:ext>
            </a:extLst>
          </p:cNvPr>
          <p:cNvSpPr txBox="1"/>
          <p:nvPr/>
        </p:nvSpPr>
        <p:spPr>
          <a:xfrm>
            <a:off x="5743785" y="2916956"/>
            <a:ext cx="1464400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Calculate the </a:t>
            </a:r>
            <a:r>
              <a:rPr lang="en-US" sz="1200" dirty="0">
                <a:solidFill>
                  <a:srgbClr val="FF0000"/>
                </a:solidFill>
              </a:rPr>
              <a:t>gravimetric RWC </a:t>
            </a:r>
            <a:r>
              <a:rPr lang="en-US" sz="1200" dirty="0"/>
              <a:t>and </a:t>
            </a:r>
            <a:r>
              <a:rPr lang="en-US" sz="1200" dirty="0">
                <a:solidFill>
                  <a:srgbClr val="FF0000"/>
                </a:solidFill>
              </a:rPr>
              <a:t>THz RWC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Experiment process</a:t>
            </a: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9A7066EC-5CBB-6B08-8910-A0B613081962}"/>
              </a:ext>
            </a:extLst>
          </p:cNvPr>
          <p:cNvCxnSpPr>
            <a:cxnSpLocks/>
            <a:stCxn id="8" idx="3"/>
            <a:endCxn id="115" idx="0"/>
          </p:cNvCxnSpPr>
          <p:nvPr/>
        </p:nvCxnSpPr>
        <p:spPr>
          <a:xfrm>
            <a:off x="5775650" y="1839480"/>
            <a:ext cx="700335" cy="1077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E5D1B361-2DAE-F3D2-5B44-177A1197820B}"/>
              </a:ext>
            </a:extLst>
          </p:cNvPr>
          <p:cNvCxnSpPr>
            <a:cxnSpLocks/>
            <a:stCxn id="115" idx="3"/>
            <a:endCxn id="14" idx="2"/>
          </p:cNvCxnSpPr>
          <p:nvPr/>
        </p:nvCxnSpPr>
        <p:spPr>
          <a:xfrm flipV="1">
            <a:off x="7208185" y="2439644"/>
            <a:ext cx="866825" cy="800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FAF29-3B63-849D-D172-B1ACE7E5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687" y="1399885"/>
            <a:ext cx="3077462" cy="2555338"/>
          </a:xfrm>
          <a:prstGeom prst="rect">
            <a:avLst/>
          </a:prstGeom>
        </p:spPr>
      </p:pic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6A7DA-7B0D-81C4-EC2A-C22913DEFE54}"/>
              </a:ext>
            </a:extLst>
          </p:cNvPr>
          <p:cNvSpPr txBox="1"/>
          <p:nvPr/>
        </p:nvSpPr>
        <p:spPr>
          <a:xfrm>
            <a:off x="1301100" y="4092233"/>
            <a:ext cx="74031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1024 pixels in total, may take 4-5h or so to do one pix-by-pix scan(find the almost saturated attenuation for every pixel).</a:t>
            </a:r>
          </a:p>
          <a:p>
            <a:endParaRPr lang="en-US" dirty="0"/>
          </a:p>
          <a:p>
            <a:r>
              <a:rPr lang="en-US" dirty="0"/>
              <a:t>We use a 4*4 grid group average as one, so 1024 pixels are simplified to 64 pix-groups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166C6-324D-0E48-F616-F8647E5AA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51" y="1371160"/>
            <a:ext cx="2209145" cy="24470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5924E-B4E9-981E-CC9C-04174A48AF1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019107" y="2677554"/>
            <a:ext cx="98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B83E01-7E1D-503B-960E-5003FD1F8A2A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Scan time</a:t>
            </a:r>
          </a:p>
        </p:txBody>
      </p:sp>
    </p:spTree>
    <p:extLst>
      <p:ext uri="{BB962C8B-B14F-4D97-AF65-F5344CB8AC3E}">
        <p14:creationId xmlns:p14="http://schemas.microsoft.com/office/powerpoint/2010/main" val="570198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E9F89-6167-3761-4768-369F662B84D1}"/>
              </a:ext>
            </a:extLst>
          </p:cNvPr>
          <p:cNvSpPr txBox="1"/>
          <p:nvPr/>
        </p:nvSpPr>
        <p:spPr>
          <a:xfrm>
            <a:off x="854104" y="1026777"/>
            <a:ext cx="6290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Pixels with no leaves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6491E-DFB0-9BBF-3058-BEA33C22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95" y="1460449"/>
            <a:ext cx="2817686" cy="3126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FFB0D-565C-4D61-3DE5-F18C21FCA089}"/>
              </a:ext>
            </a:extLst>
          </p:cNvPr>
          <p:cNvSpPr txBox="1"/>
          <p:nvPr/>
        </p:nvSpPr>
        <p:spPr>
          <a:xfrm>
            <a:off x="4327451" y="1706809"/>
            <a:ext cx="4189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pixel have no leaf in front of them, this will bring noise to the data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579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E9F89-6167-3761-4768-369F662B84D1}"/>
              </a:ext>
            </a:extLst>
          </p:cNvPr>
          <p:cNvSpPr txBox="1"/>
          <p:nvPr/>
        </p:nvSpPr>
        <p:spPr>
          <a:xfrm>
            <a:off x="2598007" y="1058699"/>
            <a:ext cx="4525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Difference between empty screen and dry plants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C58DC-F18F-CC45-218C-2BF04E6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8" y="1536888"/>
            <a:ext cx="1651526" cy="1721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AD280-4F48-6CE3-0A34-38046FAA1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907" y="1536888"/>
            <a:ext cx="2076997" cy="1727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616198" y="3354668"/>
            <a:ext cx="386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18E92-741D-8317-4642-F6759C58CFBA}"/>
              </a:ext>
            </a:extLst>
          </p:cNvPr>
          <p:cNvSpPr/>
          <p:nvPr/>
        </p:nvSpPr>
        <p:spPr>
          <a:xfrm>
            <a:off x="512000" y="1464376"/>
            <a:ext cx="4098495" cy="24367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990D3-922F-A815-2EB4-AD35B7571F71}"/>
              </a:ext>
            </a:extLst>
          </p:cNvPr>
          <p:cNvSpPr/>
          <p:nvPr/>
        </p:nvSpPr>
        <p:spPr>
          <a:xfrm>
            <a:off x="4799713" y="1464376"/>
            <a:ext cx="4098495" cy="24367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4AEF3-1A4C-DDBB-B1CE-420883A50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723" y="1552677"/>
            <a:ext cx="1971000" cy="1689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4837569" y="3354668"/>
            <a:ext cx="386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9E7681-E226-DC90-A045-B82A87F910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5039559" y="1536888"/>
            <a:ext cx="1663815" cy="1689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8A7626-F07A-7B67-589F-CFCD98DB67AC}"/>
              </a:ext>
            </a:extLst>
          </p:cNvPr>
          <p:cNvSpPr txBox="1"/>
          <p:nvPr/>
        </p:nvSpPr>
        <p:spPr>
          <a:xfrm>
            <a:off x="1901851" y="3922844"/>
            <a:ext cx="1468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Dry plants One50</a:t>
            </a:r>
            <a:endParaRPr lang="en-NZ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F90CC2-FFB6-C518-8B92-DA745AA5D05F}"/>
              </a:ext>
            </a:extLst>
          </p:cNvPr>
          <p:cNvSpPr txBox="1"/>
          <p:nvPr/>
        </p:nvSpPr>
        <p:spPr>
          <a:xfrm>
            <a:off x="6313081" y="3914819"/>
            <a:ext cx="5417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Empty screen</a:t>
            </a:r>
            <a:endParaRPr lang="en-NZ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886001" y="4357900"/>
            <a:ext cx="7916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difference is significant, so we can try </a:t>
            </a:r>
            <a:r>
              <a:rPr lang="en-US" b="1" dirty="0">
                <a:solidFill>
                  <a:srgbClr val="FF0000"/>
                </a:solidFill>
              </a:rPr>
              <a:t>setting attenuation threshold </a:t>
            </a:r>
            <a:r>
              <a:rPr lang="en-US" dirty="0"/>
              <a:t>to exclude empty pixel</a:t>
            </a:r>
          </a:p>
        </p:txBody>
      </p:sp>
    </p:spTree>
    <p:extLst>
      <p:ext uri="{BB962C8B-B14F-4D97-AF65-F5344CB8AC3E}">
        <p14:creationId xmlns:p14="http://schemas.microsoft.com/office/powerpoint/2010/main" val="125584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554775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GA66-1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8.875 dB </a:t>
            </a:r>
            <a:r>
              <a:rPr lang="en-US" dirty="0"/>
              <a:t>Average pixel value: 0.49133940625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554775" y="2655567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One50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565611" y="4424989"/>
            <a:ext cx="7722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Two GA66 plants have similar data, so saturated attenuation may be related with specious.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F1BB3-A277-106D-C02F-F9C04D63F8F5}"/>
              </a:ext>
            </a:extLst>
          </p:cNvPr>
          <p:cNvSpPr txBox="1"/>
          <p:nvPr/>
        </p:nvSpPr>
        <p:spPr>
          <a:xfrm>
            <a:off x="4421481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GA66-2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9.1125dB</a:t>
            </a:r>
            <a:r>
              <a:rPr lang="en-US" dirty="0"/>
              <a:t> Average pixel value: 0.491919609375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EEF2A-3EEA-84F1-C2DE-3BED8BCA009D}"/>
              </a:ext>
            </a:extLst>
          </p:cNvPr>
          <p:cNvSpPr txBox="1"/>
          <p:nvPr/>
        </p:nvSpPr>
        <p:spPr>
          <a:xfrm>
            <a:off x="4421481" y="2659250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Empty screen:</a:t>
            </a:r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2B776F-8195-52E6-4EFF-2B3D67B0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9265"/>
            <a:ext cx="914400" cy="8478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D7DD10-ED2E-2C60-EF2A-D680BD3A5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85" y="1690852"/>
            <a:ext cx="920729" cy="92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D1B826-B233-0320-5427-0EFA18088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86" y="3400645"/>
            <a:ext cx="933660" cy="918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0BCD60C-7261-D1BD-C6B7-F718B8206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4572001" y="3386249"/>
            <a:ext cx="914400" cy="9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Problems</a:t>
            </a:r>
            <a:endParaRPr lang="en-US" dirty="0"/>
          </a:p>
        </p:txBody>
      </p:sp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1CA76CE1-89D4-E90B-AEA1-3C20658771CB}"/>
              </a:ext>
            </a:extLst>
          </p:cNvPr>
          <p:cNvSpPr txBox="1"/>
          <p:nvPr/>
        </p:nvSpPr>
        <p:spPr>
          <a:xfrm>
            <a:off x="882337" y="1110352"/>
            <a:ext cx="4146863" cy="4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fully exclude un-wanted pixels(empty pixel)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3CC17F53-EE50-638E-7241-84944737ED72}"/>
              </a:ext>
            </a:extLst>
          </p:cNvPr>
          <p:cNvSpPr txBox="1"/>
          <p:nvPr/>
        </p:nvSpPr>
        <p:spPr>
          <a:xfrm>
            <a:off x="1183592" y="1498042"/>
            <a:ext cx="7311821" cy="167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Get data first and then use attenuation threshold to exclude outliers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/>
              <a:t>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Check how the pixels are aligned with the screen, and exclude empty pixel before collecting data with real images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24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Outlook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765379" y="1397250"/>
            <a:ext cx="8506211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 </a:t>
            </a:r>
            <a:r>
              <a:rPr lang="en-NZ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NZ" dirty="0"/>
              <a:t>ixels with no leaves issue.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complete plant experiment data.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712134" y="1711500"/>
            <a:ext cx="80280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3500"/>
              <a:t>Thank you!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2631306" y="4158318"/>
            <a:ext cx="3610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The average pixel value against the source attenuation</a:t>
            </a:r>
          </a:p>
        </p:txBody>
      </p:sp>
      <p:pic>
        <p:nvPicPr>
          <p:cNvPr id="12" name="Google Shape;151;p18">
            <a:extLst>
              <a:ext uri="{FF2B5EF4-FFF2-40B4-BE49-F238E27FC236}">
                <a16:creationId xmlns:a16="http://schemas.microsoft.com/office/drawing/2014/main" id="{22D2459B-458D-94ED-0D03-08063067C8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07"/>
          <a:stretch/>
        </p:blipFill>
        <p:spPr>
          <a:xfrm>
            <a:off x="594104" y="1235813"/>
            <a:ext cx="3358112" cy="254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602916BA-7E47-D2E4-9B70-B017D93737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688" y="1112140"/>
            <a:ext cx="3033566" cy="26903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103AB5-2E4A-102A-8BE9-FE3C45B59FA1}"/>
              </a:ext>
            </a:extLst>
          </p:cNvPr>
          <p:cNvSpPr txBox="1"/>
          <p:nvPr/>
        </p:nvSpPr>
        <p:spPr>
          <a:xfrm>
            <a:off x="1910316" y="3777444"/>
            <a:ext cx="8820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Real figure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89305-E6A7-3A39-ADF8-CB1E3EBA6E95}"/>
              </a:ext>
            </a:extLst>
          </p:cNvPr>
          <p:cNvSpPr txBox="1"/>
          <p:nvPr/>
        </p:nvSpPr>
        <p:spPr>
          <a:xfrm>
            <a:off x="5867799" y="3777444"/>
            <a:ext cx="12310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Expected figure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86831-120C-E07B-9BCF-5921CEDA980F}"/>
              </a:ext>
            </a:extLst>
          </p:cNvPr>
          <p:cNvSpPr txBox="1"/>
          <p:nvPr/>
        </p:nvSpPr>
        <p:spPr>
          <a:xfrm>
            <a:off x="3763604" y="1874777"/>
            <a:ext cx="5300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fitted the I=I_0*10^(-dB/10) to the attenuation measurement.                   </a:t>
            </a:r>
          </a:p>
          <a:p>
            <a:endParaRPr lang="en-US" dirty="0"/>
          </a:p>
          <a:p>
            <a:r>
              <a:rPr lang="en-US" dirty="0"/>
              <a:t>To see if the fitted value is identical with the former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32E1E-A1F6-821D-142B-09E41A7A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049481"/>
            <a:ext cx="3087329" cy="313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1748416" y="4094019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curve fit plot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4986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32E1E-A1F6-821D-142B-09E41A7A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049481"/>
            <a:ext cx="3087329" cy="313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1748416" y="4094019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curve fit plot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52B7D-D2DC-C7C6-EC08-2E58A09FF2BD}"/>
              </a:ext>
            </a:extLst>
          </p:cNvPr>
          <p:cNvSpPr txBox="1"/>
          <p:nvPr/>
        </p:nvSpPr>
        <p:spPr>
          <a:xfrm>
            <a:off x="3726426" y="1284958"/>
            <a:ext cx="5094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is invalid when pixel value exceed 0.5.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A129-4E78-2F4A-CBBB-5338C9C15BB1}"/>
              </a:ext>
            </a:extLst>
          </p:cNvPr>
          <p:cNvSpPr txBox="1"/>
          <p:nvPr/>
        </p:nvSpPr>
        <p:spPr>
          <a:xfrm>
            <a:off x="3726426" y="1541141"/>
            <a:ext cx="52750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Reply from </a:t>
            </a:r>
            <a:r>
              <a:rPr lang="en-US" altLang="zh-CN" dirty="0" err="1"/>
              <a:t>Terasense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“</a:t>
            </a:r>
            <a:r>
              <a:rPr lang="en-US" dirty="0"/>
              <a:t>The effect you observe may be the result of </a:t>
            </a:r>
            <a:r>
              <a:rPr lang="en-US" dirty="0">
                <a:solidFill>
                  <a:srgbClr val="FF0000"/>
                </a:solidFill>
              </a:rPr>
              <a:t>extreme overload</a:t>
            </a:r>
            <a:r>
              <a:rPr lang="en-US" dirty="0"/>
              <a:t>.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en-US" dirty="0"/>
              <a:t>  “The drop of the signal in the overload that you observe would in the extreme case cause the observed "signal" to drop all the way to zero.”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A1844-9D79-04ED-1E29-8628F5873A6F}"/>
              </a:ext>
            </a:extLst>
          </p:cNvPr>
          <p:cNvSpPr txBox="1"/>
          <p:nvPr/>
        </p:nvSpPr>
        <p:spPr>
          <a:xfrm>
            <a:off x="3763604" y="3758698"/>
            <a:ext cx="5094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Pixel value exceed 0.5 indicate that the pixel is saturated.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A707C3-9C57-F7B8-1400-1A2F1EB2F5C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310901" y="2644877"/>
            <a:ext cx="1" cy="111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7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6590DBD-04C4-151D-D590-5BD67CA9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81" y="1049164"/>
            <a:ext cx="2516886" cy="328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7CFBC6D3-C0C4-66D7-14BB-AB3E00BDA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35" y="1057195"/>
            <a:ext cx="2442028" cy="328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86831-120C-E07B-9BCF-5921CEDA980F}"/>
              </a:ext>
            </a:extLst>
          </p:cNvPr>
          <p:cNvSpPr txBox="1"/>
          <p:nvPr/>
        </p:nvSpPr>
        <p:spPr>
          <a:xfrm>
            <a:off x="4054323" y="4424219"/>
            <a:ext cx="3087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holder</a:t>
            </a:r>
          </a:p>
        </p:txBody>
      </p:sp>
    </p:spTree>
    <p:extLst>
      <p:ext uri="{BB962C8B-B14F-4D97-AF65-F5344CB8AC3E}">
        <p14:creationId xmlns:p14="http://schemas.microsoft.com/office/powerpoint/2010/main" val="252614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ABCD0-AC00-3840-64E5-A85602837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2" t="23817" r="25087" b="21792"/>
          <a:stretch/>
        </p:blipFill>
        <p:spPr bwMode="auto">
          <a:xfrm>
            <a:off x="1024568" y="1930384"/>
            <a:ext cx="1235963" cy="173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90D40-2712-76BA-6318-D1A90A45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34" y="1503586"/>
            <a:ext cx="2381404" cy="2593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85BFE-3B64-01BC-AA80-4E39CE54E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425" y="1390167"/>
            <a:ext cx="1676399" cy="2815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6892B-1FFF-F2EB-9244-A0D1F9C57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348" y="1881148"/>
            <a:ext cx="820912" cy="1986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812B00-D5B3-EB84-AD2E-6C536C1461D5}"/>
              </a:ext>
            </a:extLst>
          </p:cNvPr>
          <p:cNvSpPr/>
          <p:nvPr/>
        </p:nvSpPr>
        <p:spPr>
          <a:xfrm>
            <a:off x="860322" y="1503586"/>
            <a:ext cx="2782529" cy="25932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DE916-A7E1-14EC-9AF1-44AFAAE3F5AC}"/>
              </a:ext>
            </a:extLst>
          </p:cNvPr>
          <p:cNvSpPr/>
          <p:nvPr/>
        </p:nvSpPr>
        <p:spPr>
          <a:xfrm>
            <a:off x="3952567" y="1193870"/>
            <a:ext cx="4689987" cy="317165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C0AD9-6172-6437-85AD-8499FD07EF66}"/>
              </a:ext>
            </a:extLst>
          </p:cNvPr>
          <p:cNvSpPr txBox="1"/>
          <p:nvPr/>
        </p:nvSpPr>
        <p:spPr>
          <a:xfrm>
            <a:off x="3629420" y="4525108"/>
            <a:ext cx="3087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holder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5239347F-E349-99B3-B1CD-D0A7BF9E8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92DB3-D6AB-9FC0-1425-8F8873C1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00" y="1512056"/>
            <a:ext cx="3016577" cy="2666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F6C19-08F1-9526-915F-B31811705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59" b="10180"/>
          <a:stretch/>
        </p:blipFill>
        <p:spPr>
          <a:xfrm>
            <a:off x="386960" y="1815999"/>
            <a:ext cx="4121315" cy="182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244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1212</Words>
  <Application>Microsoft Office PowerPoint</Application>
  <PresentationFormat>On-screen Show (16:9)</PresentationFormat>
  <Paragraphs>224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</vt:lpstr>
      <vt:lpstr>Verdana</vt:lpstr>
      <vt:lpstr>Custom Design</vt:lpstr>
      <vt:lpstr>THz Ryegrass Hydration Measurement</vt:lpstr>
      <vt:lpstr>Overall Progress</vt:lpstr>
      <vt:lpstr>Recap: Pixel Value Data Issue</vt:lpstr>
      <vt:lpstr>Recap: Pixel Value Data Issue</vt:lpstr>
      <vt:lpstr>Recap: Pixel Value Data Issue</vt:lpstr>
      <vt:lpstr>Recap: Water layer expr</vt:lpstr>
      <vt:lpstr>Recap: Water layer expr</vt:lpstr>
      <vt:lpstr>Recap: Water layer expr</vt:lpstr>
      <vt:lpstr>Recap: Water layer expr</vt:lpstr>
      <vt:lpstr>Recap: Water layer expr</vt:lpstr>
      <vt:lpstr>Recap: Water layer expr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THz Ryegrass Hydration Measurement</dc:title>
  <cp:lastModifiedBy>Jialu Xing</cp:lastModifiedBy>
  <cp:revision>50</cp:revision>
  <dcterms:modified xsi:type="dcterms:W3CDTF">2024-04-15T11:53:42Z</dcterms:modified>
</cp:coreProperties>
</file>